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4"/>
  </p:notesMasterIdLst>
  <p:sldIdLst>
    <p:sldId id="256" r:id="rId3"/>
    <p:sldId id="276" r:id="rId4"/>
    <p:sldId id="265" r:id="rId5"/>
    <p:sldId id="273" r:id="rId6"/>
    <p:sldId id="274" r:id="rId7"/>
    <p:sldId id="275" r:id="rId8"/>
    <p:sldId id="277" r:id="rId9"/>
    <p:sldId id="271" r:id="rId10"/>
    <p:sldId id="257" r:id="rId11"/>
    <p:sldId id="268" r:id="rId12"/>
    <p:sldId id="278" r:id="rId13"/>
    <p:sldId id="289" r:id="rId14"/>
    <p:sldId id="280" r:id="rId15"/>
    <p:sldId id="281" r:id="rId16"/>
    <p:sldId id="282" r:id="rId17"/>
    <p:sldId id="262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Gibas" initials="DG" lastIdx="5" clrIdx="0">
    <p:extLst>
      <p:ext uri="{19B8F6BF-5375-455C-9EA6-DF929625EA0E}">
        <p15:presenceInfo xmlns:p15="http://schemas.microsoft.com/office/powerpoint/2012/main" userId="S-1-5-21-1560019672-1896022075-1846952604-2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D7E"/>
    <a:srgbClr val="78297E"/>
    <a:srgbClr val="FFFFFF"/>
    <a:srgbClr val="E07327"/>
    <a:srgbClr val="DDDDDD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>
      <p:cViewPr varScale="1">
        <p:scale>
          <a:sx n="115" d="100"/>
          <a:sy n="115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Liberty.munson@microsoft.com" TargetMode="External"/><Relationship Id="rId2" Type="http://schemas.openxmlformats.org/officeDocument/2006/relationships/hyperlink" Target="mailto:Philip.koneman@autodesk.com" TargetMode="External"/><Relationship Id="rId1" Type="http://schemas.openxmlformats.org/officeDocument/2006/relationships/hyperlink" Target="mailto:dgibas@sciencesocieties.org" TargetMode="Externa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mailto:Joshua.Stopek@aicpa-cima.com" TargetMode="External"/><Relationship Id="rId1" Type="http://schemas.openxmlformats.org/officeDocument/2006/relationships/hyperlink" Target="mailto:john@paradigmtesting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dgibas@sciencesocieties.org" TargetMode="External"/><Relationship Id="rId1" Type="http://schemas.openxmlformats.org/officeDocument/2006/relationships/image" Target="../media/image13.jpg"/><Relationship Id="rId6" Type="http://schemas.openxmlformats.org/officeDocument/2006/relationships/hyperlink" Target="mailto:Liberty.munson@microsoft.com" TargetMode="External"/><Relationship Id="rId5" Type="http://schemas.openxmlformats.org/officeDocument/2006/relationships/image" Target="../media/image15.jpg"/><Relationship Id="rId4" Type="http://schemas.openxmlformats.org/officeDocument/2006/relationships/hyperlink" Target="mailto:Philip.koneman@autodesk.com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mailto:Joshua.Stopek@aicpa-cima.com" TargetMode="External"/><Relationship Id="rId1" Type="http://schemas.openxmlformats.org/officeDocument/2006/relationships/hyperlink" Target="mailto:john@paradigmtesting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35E26-1803-4AE4-A48D-F55EC1A77C6F}" type="doc">
      <dgm:prSet loTypeId="urn:microsoft.com/office/officeart/2005/8/layout/pList2" loCatId="list" qsTypeId="urn:microsoft.com/office/officeart/2005/8/quickstyle/simple1" qsCatId="simple" csTypeId="urn:microsoft.com/office/officeart/2005/8/colors/accent6_2" csCatId="accent6" phldr="1"/>
      <dgm:spPr/>
    </dgm:pt>
    <dgm:pt modelId="{99F58EC7-EA0F-4681-841A-A920748D767E}">
      <dgm:prSet phldrT="[Text]" custT="1"/>
      <dgm:spPr/>
      <dgm:t>
        <a:bodyPr/>
        <a:lstStyle/>
        <a:p>
          <a:pPr algn="ctr"/>
          <a:r>
            <a:rPr lang="en-US" sz="1500" u="sng" dirty="0" smtClean="0"/>
            <a:t>Chair:</a:t>
          </a:r>
        </a:p>
        <a:p>
          <a:pPr algn="l"/>
          <a:r>
            <a:rPr lang="en-US" sz="1500" dirty="0" smtClean="0"/>
            <a:t>Dawn Gibas, PhD</a:t>
          </a:r>
        </a:p>
        <a:p>
          <a:pPr algn="l"/>
          <a:r>
            <a:rPr lang="en-US" sz="1500" dirty="0" smtClean="0"/>
            <a:t>Assessment Specialist</a:t>
          </a:r>
        </a:p>
        <a:p>
          <a:pPr algn="l"/>
          <a:r>
            <a:rPr lang="en-US" sz="1500" dirty="0" smtClean="0"/>
            <a:t>(American Society of </a:t>
          </a:r>
          <a:r>
            <a:rPr lang="en-US" sz="1500" dirty="0" smtClean="0"/>
            <a:t>Agronomy/Soil Science Society of America)</a:t>
          </a:r>
        </a:p>
        <a:p>
          <a:pPr algn="l"/>
          <a:endParaRPr lang="en-US" sz="1500" dirty="0" smtClean="0"/>
        </a:p>
        <a:p>
          <a:pPr algn="l"/>
          <a:r>
            <a:rPr lang="en-US" sz="1500" dirty="0" smtClean="0">
              <a:hlinkClick xmlns:r="http://schemas.openxmlformats.org/officeDocument/2006/relationships" r:id="rId1"/>
            </a:rPr>
            <a:t>dgibas@sciencesocieties.org</a:t>
          </a:r>
          <a:endParaRPr lang="en-US" sz="1500" dirty="0" smtClean="0"/>
        </a:p>
        <a:p>
          <a:pPr algn="ctr"/>
          <a:endParaRPr lang="en-US" sz="1500" dirty="0"/>
        </a:p>
      </dgm:t>
    </dgm:pt>
    <dgm:pt modelId="{1901C51A-AC7D-4138-83E3-337B78C10FF9}" type="parTrans" cxnId="{19FECD72-E74C-493C-BE01-3A27722D0918}">
      <dgm:prSet/>
      <dgm:spPr/>
      <dgm:t>
        <a:bodyPr/>
        <a:lstStyle/>
        <a:p>
          <a:endParaRPr lang="en-US" sz="1600"/>
        </a:p>
      </dgm:t>
    </dgm:pt>
    <dgm:pt modelId="{A0317103-F252-493E-9CFC-0C254E07887E}" type="sibTrans" cxnId="{19FECD72-E74C-493C-BE01-3A27722D0918}">
      <dgm:prSet/>
      <dgm:spPr/>
      <dgm:t>
        <a:bodyPr/>
        <a:lstStyle/>
        <a:p>
          <a:endParaRPr lang="en-US" sz="1600"/>
        </a:p>
      </dgm:t>
    </dgm:pt>
    <dgm:pt modelId="{7AABBF8E-34FC-458A-A4B5-F833A31B7E00}">
      <dgm:prSet phldrT="[Text]" custT="1"/>
      <dgm:spPr/>
      <dgm:t>
        <a:bodyPr/>
        <a:lstStyle/>
        <a:p>
          <a:pPr algn="ctr"/>
          <a:r>
            <a:rPr lang="en-US" sz="1500" u="sng" dirty="0" smtClean="0"/>
            <a:t>Vice-Chair:</a:t>
          </a:r>
        </a:p>
        <a:p>
          <a:pPr algn="l"/>
          <a:r>
            <a:rPr lang="en-US" sz="1500" dirty="0" smtClean="0"/>
            <a:t>Philip Koneman, PhD</a:t>
          </a:r>
        </a:p>
        <a:p>
          <a:pPr algn="l"/>
          <a:r>
            <a:rPr lang="en-US" sz="1500" dirty="0" smtClean="0"/>
            <a:t>Program Manager, Certification</a:t>
          </a:r>
        </a:p>
        <a:p>
          <a:pPr algn="l"/>
          <a:r>
            <a:rPr lang="en-US" sz="1500" dirty="0" smtClean="0"/>
            <a:t>(Autodesk)</a:t>
          </a:r>
        </a:p>
        <a:p>
          <a:pPr algn="l"/>
          <a:endParaRPr lang="en-US" sz="1500" dirty="0" smtClean="0"/>
        </a:p>
        <a:p>
          <a:pPr algn="l"/>
          <a:endParaRPr lang="en-US" sz="1500" dirty="0" smtClean="0"/>
        </a:p>
        <a:p>
          <a:pPr algn="l"/>
          <a:r>
            <a:rPr lang="en-US" sz="1500" dirty="0" smtClean="0">
              <a:hlinkClick xmlns:r="http://schemas.openxmlformats.org/officeDocument/2006/relationships" r:id="rId2"/>
            </a:rPr>
            <a:t>Philip.koneman@autodesk.com</a:t>
          </a:r>
          <a:endParaRPr lang="en-US" sz="1500" dirty="0"/>
        </a:p>
      </dgm:t>
    </dgm:pt>
    <dgm:pt modelId="{1D65C0B0-106B-4894-AB00-8CE9786F2244}" type="sibTrans" cxnId="{ABBD68D4-3224-47E8-B8AB-E95352A2191B}">
      <dgm:prSet/>
      <dgm:spPr/>
      <dgm:t>
        <a:bodyPr/>
        <a:lstStyle/>
        <a:p>
          <a:endParaRPr lang="en-US" sz="1600"/>
        </a:p>
      </dgm:t>
    </dgm:pt>
    <dgm:pt modelId="{CDF4AE33-8535-4A85-8120-0A35FCB6B386}" type="parTrans" cxnId="{ABBD68D4-3224-47E8-B8AB-E95352A2191B}">
      <dgm:prSet/>
      <dgm:spPr/>
      <dgm:t>
        <a:bodyPr/>
        <a:lstStyle/>
        <a:p>
          <a:endParaRPr lang="en-US" sz="1600"/>
        </a:p>
      </dgm:t>
    </dgm:pt>
    <dgm:pt modelId="{F8CB9B99-88B2-49C6-AB79-AA337EB821CA}">
      <dgm:prSet custT="1"/>
      <dgm:spPr/>
      <dgm:t>
        <a:bodyPr/>
        <a:lstStyle/>
        <a:p>
          <a:pPr algn="ctr"/>
          <a:r>
            <a:rPr lang="en-US" sz="1500" u="sng" dirty="0" smtClean="0"/>
            <a:t>Secretary:</a:t>
          </a:r>
        </a:p>
        <a:p>
          <a:pPr algn="l"/>
          <a:r>
            <a:rPr lang="en-US" sz="1500" dirty="0" smtClean="0"/>
            <a:t>Liberty Munson, PhD</a:t>
          </a:r>
        </a:p>
        <a:p>
          <a:pPr algn="l"/>
          <a:r>
            <a:rPr lang="en-US" sz="1500" dirty="0" smtClean="0"/>
            <a:t>Principle Psychometrician and Quality Lead</a:t>
          </a:r>
        </a:p>
        <a:p>
          <a:pPr algn="l"/>
          <a:r>
            <a:rPr lang="en-US" sz="1500" dirty="0" smtClean="0"/>
            <a:t>(Microsoft)</a:t>
          </a:r>
        </a:p>
        <a:p>
          <a:pPr algn="l"/>
          <a:endParaRPr lang="en-US" sz="1500" dirty="0" smtClean="0"/>
        </a:p>
        <a:p>
          <a:pPr algn="l"/>
          <a:r>
            <a:rPr lang="en-US" sz="1500" dirty="0" smtClean="0">
              <a:hlinkClick xmlns:r="http://schemas.openxmlformats.org/officeDocument/2006/relationships" r:id="rId3"/>
            </a:rPr>
            <a:t>Liberty.munson@microsoft.com</a:t>
          </a:r>
          <a:endParaRPr lang="en-US" sz="1500" dirty="0"/>
        </a:p>
      </dgm:t>
    </dgm:pt>
    <dgm:pt modelId="{497AFEE8-D1CB-4FA2-80ED-632C21F7851B}" type="sibTrans" cxnId="{3BB195E4-9CE3-427F-92B3-C0ADB50EF6B9}">
      <dgm:prSet/>
      <dgm:spPr/>
      <dgm:t>
        <a:bodyPr/>
        <a:lstStyle/>
        <a:p>
          <a:endParaRPr lang="en-US" sz="1600"/>
        </a:p>
      </dgm:t>
    </dgm:pt>
    <dgm:pt modelId="{AC77DCA0-C6CB-4806-A602-719AD1060F5D}" type="parTrans" cxnId="{3BB195E4-9CE3-427F-92B3-C0ADB50EF6B9}">
      <dgm:prSet/>
      <dgm:spPr/>
      <dgm:t>
        <a:bodyPr/>
        <a:lstStyle/>
        <a:p>
          <a:endParaRPr lang="en-US" sz="1600"/>
        </a:p>
      </dgm:t>
    </dgm:pt>
    <dgm:pt modelId="{13C005A9-8F46-4B6F-B674-0E25E85F9C6B}" type="pres">
      <dgm:prSet presAssocID="{D4C35E26-1803-4AE4-A48D-F55EC1A77C6F}" presName="Name0" presStyleCnt="0">
        <dgm:presLayoutVars>
          <dgm:dir/>
          <dgm:resizeHandles val="exact"/>
        </dgm:presLayoutVars>
      </dgm:prSet>
      <dgm:spPr/>
    </dgm:pt>
    <dgm:pt modelId="{BAAE80FB-B143-4764-9446-7BE5C833E0E8}" type="pres">
      <dgm:prSet presAssocID="{D4C35E26-1803-4AE4-A48D-F55EC1A77C6F}" presName="bkgdShp" presStyleLbl="alignAccFollowNode1" presStyleIdx="0" presStyleCnt="1" custScaleY="79105" custLinFactNeighborX="766" custLinFactNeighborY="-3814"/>
      <dgm:spPr/>
    </dgm:pt>
    <dgm:pt modelId="{DE3A8176-5EC5-4209-AF15-DF496955C514}" type="pres">
      <dgm:prSet presAssocID="{D4C35E26-1803-4AE4-A48D-F55EC1A77C6F}" presName="linComp" presStyleCnt="0"/>
      <dgm:spPr/>
    </dgm:pt>
    <dgm:pt modelId="{E60666ED-04D8-4FE4-A889-C405D42A6FE4}" type="pres">
      <dgm:prSet presAssocID="{99F58EC7-EA0F-4681-841A-A920748D767E}" presName="compNode" presStyleCnt="0"/>
      <dgm:spPr/>
    </dgm:pt>
    <dgm:pt modelId="{E04C7B19-C546-4F68-B797-0DC7E554EC07}" type="pres">
      <dgm:prSet presAssocID="{99F58EC7-EA0F-4681-841A-A920748D767E}" presName="node" presStyleLbl="node1" presStyleIdx="0" presStyleCnt="3" custScaleY="11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7DB8-7A9A-4256-B6D9-4ACBD27D1266}" type="pres">
      <dgm:prSet presAssocID="{99F58EC7-EA0F-4681-841A-A920748D767E}" presName="invisiNode" presStyleLbl="node1" presStyleIdx="0" presStyleCnt="3"/>
      <dgm:spPr/>
    </dgm:pt>
    <dgm:pt modelId="{71869851-C966-4769-B925-56B239910740}" type="pres">
      <dgm:prSet presAssocID="{99F58EC7-EA0F-4681-841A-A920748D767E}" presName="imagNode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4B190B89-D4EF-4E84-8F12-76A4138936F9}" type="pres">
      <dgm:prSet presAssocID="{A0317103-F252-493E-9CFC-0C254E0788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0B7E25-9779-4B22-8455-135CC000BE89}" type="pres">
      <dgm:prSet presAssocID="{7AABBF8E-34FC-458A-A4B5-F833A31B7E00}" presName="compNode" presStyleCnt="0"/>
      <dgm:spPr/>
    </dgm:pt>
    <dgm:pt modelId="{933CBC60-6EF2-4CFA-BAA9-1109D30DEDD1}" type="pres">
      <dgm:prSet presAssocID="{7AABBF8E-34FC-458A-A4B5-F833A31B7E00}" presName="node" presStyleLbl="node1" presStyleIdx="1" presStyleCnt="3" custScaleY="111262" custLinFactNeighborX="-1186" custLinFactNeighborY="-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89E72-D87E-4D2D-84C7-2C6044DE6B7D}" type="pres">
      <dgm:prSet presAssocID="{7AABBF8E-34FC-458A-A4B5-F833A31B7E00}" presName="invisiNode" presStyleLbl="node1" presStyleIdx="1" presStyleCnt="3"/>
      <dgm:spPr/>
    </dgm:pt>
    <dgm:pt modelId="{6BA0F881-DFC8-483C-9355-98B5453EFAA8}" type="pres">
      <dgm:prSet presAssocID="{7AABBF8E-34FC-458A-A4B5-F833A31B7E00}" presName="imagNode" presStyleLbl="fgImgPlac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BEAC396-92F2-45EF-92A4-D652D2A3CF1E}" type="pres">
      <dgm:prSet presAssocID="{1D65C0B0-106B-4894-AB00-8CE9786F22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E56CF2-275A-4D3A-8F45-B2A937437113}" type="pres">
      <dgm:prSet presAssocID="{F8CB9B99-88B2-49C6-AB79-AA337EB821CA}" presName="compNode" presStyleCnt="0"/>
      <dgm:spPr/>
    </dgm:pt>
    <dgm:pt modelId="{3CDA590E-3DBC-40F9-9FEE-D4711841B7FD}" type="pres">
      <dgm:prSet presAssocID="{F8CB9B99-88B2-49C6-AB79-AA337EB821CA}" presName="node" presStyleLbl="node1" presStyleIdx="2" presStyleCnt="3" custScaleY="11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BBD1C-7F9F-4195-B009-8761AF5B68A0}" type="pres">
      <dgm:prSet presAssocID="{F8CB9B99-88B2-49C6-AB79-AA337EB821CA}" presName="invisiNode" presStyleLbl="node1" presStyleIdx="2" presStyleCnt="3"/>
      <dgm:spPr/>
    </dgm:pt>
    <dgm:pt modelId="{93DC44E8-29E0-4E97-8468-A54E5BCC3CFD}" type="pres">
      <dgm:prSet presAssocID="{F8CB9B99-88B2-49C6-AB79-AA337EB821CA}" presName="imagNode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19FECD72-E74C-493C-BE01-3A27722D0918}" srcId="{D4C35E26-1803-4AE4-A48D-F55EC1A77C6F}" destId="{99F58EC7-EA0F-4681-841A-A920748D767E}" srcOrd="0" destOrd="0" parTransId="{1901C51A-AC7D-4138-83E3-337B78C10FF9}" sibTransId="{A0317103-F252-493E-9CFC-0C254E07887E}"/>
    <dgm:cxn modelId="{A1B7B89E-3869-4E29-96E9-111A7E6B722D}" type="presOf" srcId="{F8CB9B99-88B2-49C6-AB79-AA337EB821CA}" destId="{3CDA590E-3DBC-40F9-9FEE-D4711841B7FD}" srcOrd="0" destOrd="0" presId="urn:microsoft.com/office/officeart/2005/8/layout/pList2"/>
    <dgm:cxn modelId="{13A618C0-B2B7-4379-8B63-524F06A36222}" type="presOf" srcId="{99F58EC7-EA0F-4681-841A-A920748D767E}" destId="{E04C7B19-C546-4F68-B797-0DC7E554EC07}" srcOrd="0" destOrd="0" presId="urn:microsoft.com/office/officeart/2005/8/layout/pList2"/>
    <dgm:cxn modelId="{1EF02948-4F9A-4D9E-A68B-0C644FA22F4F}" type="presOf" srcId="{7AABBF8E-34FC-458A-A4B5-F833A31B7E00}" destId="{933CBC60-6EF2-4CFA-BAA9-1109D30DEDD1}" srcOrd="0" destOrd="0" presId="urn:microsoft.com/office/officeart/2005/8/layout/pList2"/>
    <dgm:cxn modelId="{79830B10-BAC6-4139-B352-BE1B4BCA9B18}" type="presOf" srcId="{1D65C0B0-106B-4894-AB00-8CE9786F2244}" destId="{2BEAC396-92F2-45EF-92A4-D652D2A3CF1E}" srcOrd="0" destOrd="0" presId="urn:microsoft.com/office/officeart/2005/8/layout/pList2"/>
    <dgm:cxn modelId="{ABBD68D4-3224-47E8-B8AB-E95352A2191B}" srcId="{D4C35E26-1803-4AE4-A48D-F55EC1A77C6F}" destId="{7AABBF8E-34FC-458A-A4B5-F833A31B7E00}" srcOrd="1" destOrd="0" parTransId="{CDF4AE33-8535-4A85-8120-0A35FCB6B386}" sibTransId="{1D65C0B0-106B-4894-AB00-8CE9786F2244}"/>
    <dgm:cxn modelId="{3BB195E4-9CE3-427F-92B3-C0ADB50EF6B9}" srcId="{D4C35E26-1803-4AE4-A48D-F55EC1A77C6F}" destId="{F8CB9B99-88B2-49C6-AB79-AA337EB821CA}" srcOrd="2" destOrd="0" parTransId="{AC77DCA0-C6CB-4806-A602-719AD1060F5D}" sibTransId="{497AFEE8-D1CB-4FA2-80ED-632C21F7851B}"/>
    <dgm:cxn modelId="{FACB6331-8029-4242-88B0-DFE525570DD4}" type="presOf" srcId="{D4C35E26-1803-4AE4-A48D-F55EC1A77C6F}" destId="{13C005A9-8F46-4B6F-B674-0E25E85F9C6B}" srcOrd="0" destOrd="0" presId="urn:microsoft.com/office/officeart/2005/8/layout/pList2"/>
    <dgm:cxn modelId="{8E452FDC-0E27-4142-9D44-DCDF68118E4B}" type="presOf" srcId="{A0317103-F252-493E-9CFC-0C254E07887E}" destId="{4B190B89-D4EF-4E84-8F12-76A4138936F9}" srcOrd="0" destOrd="0" presId="urn:microsoft.com/office/officeart/2005/8/layout/pList2"/>
    <dgm:cxn modelId="{735FA9FC-82B0-44DA-98DC-CD05BEEB2E20}" type="presParOf" srcId="{13C005A9-8F46-4B6F-B674-0E25E85F9C6B}" destId="{BAAE80FB-B143-4764-9446-7BE5C833E0E8}" srcOrd="0" destOrd="0" presId="urn:microsoft.com/office/officeart/2005/8/layout/pList2"/>
    <dgm:cxn modelId="{8D4C7C33-74A9-458A-A801-B3D13F3C88F0}" type="presParOf" srcId="{13C005A9-8F46-4B6F-B674-0E25E85F9C6B}" destId="{DE3A8176-5EC5-4209-AF15-DF496955C514}" srcOrd="1" destOrd="0" presId="urn:microsoft.com/office/officeart/2005/8/layout/pList2"/>
    <dgm:cxn modelId="{EC4E7B8B-B17D-44B8-8BAE-806CD26DA896}" type="presParOf" srcId="{DE3A8176-5EC5-4209-AF15-DF496955C514}" destId="{E60666ED-04D8-4FE4-A889-C405D42A6FE4}" srcOrd="0" destOrd="0" presId="urn:microsoft.com/office/officeart/2005/8/layout/pList2"/>
    <dgm:cxn modelId="{11317560-2151-4D62-B9CB-7D5E793B9370}" type="presParOf" srcId="{E60666ED-04D8-4FE4-A889-C405D42A6FE4}" destId="{E04C7B19-C546-4F68-B797-0DC7E554EC07}" srcOrd="0" destOrd="0" presId="urn:microsoft.com/office/officeart/2005/8/layout/pList2"/>
    <dgm:cxn modelId="{A19BBCBD-879A-404B-BAEE-0E98252E42BC}" type="presParOf" srcId="{E60666ED-04D8-4FE4-A889-C405D42A6FE4}" destId="{BCD07DB8-7A9A-4256-B6D9-4ACBD27D1266}" srcOrd="1" destOrd="0" presId="urn:microsoft.com/office/officeart/2005/8/layout/pList2"/>
    <dgm:cxn modelId="{A7C35F16-E7D9-49B0-A2E7-41B2D194647A}" type="presParOf" srcId="{E60666ED-04D8-4FE4-A889-C405D42A6FE4}" destId="{71869851-C966-4769-B925-56B239910740}" srcOrd="2" destOrd="0" presId="urn:microsoft.com/office/officeart/2005/8/layout/pList2"/>
    <dgm:cxn modelId="{A39FD135-0688-4A1A-83D5-64596EF3AE87}" type="presParOf" srcId="{DE3A8176-5EC5-4209-AF15-DF496955C514}" destId="{4B190B89-D4EF-4E84-8F12-76A4138936F9}" srcOrd="1" destOrd="0" presId="urn:microsoft.com/office/officeart/2005/8/layout/pList2"/>
    <dgm:cxn modelId="{1C83D6B8-A8CE-439C-89D3-F4A002441C85}" type="presParOf" srcId="{DE3A8176-5EC5-4209-AF15-DF496955C514}" destId="{270B7E25-9779-4B22-8455-135CC000BE89}" srcOrd="2" destOrd="0" presId="urn:microsoft.com/office/officeart/2005/8/layout/pList2"/>
    <dgm:cxn modelId="{12A8A4C3-D9B1-47BA-B0AD-D2AE57EBA571}" type="presParOf" srcId="{270B7E25-9779-4B22-8455-135CC000BE89}" destId="{933CBC60-6EF2-4CFA-BAA9-1109D30DEDD1}" srcOrd="0" destOrd="0" presId="urn:microsoft.com/office/officeart/2005/8/layout/pList2"/>
    <dgm:cxn modelId="{15E72555-9B60-48D8-8D7F-EDC4134F839B}" type="presParOf" srcId="{270B7E25-9779-4B22-8455-135CC000BE89}" destId="{4E889E72-D87E-4D2D-84C7-2C6044DE6B7D}" srcOrd="1" destOrd="0" presId="urn:microsoft.com/office/officeart/2005/8/layout/pList2"/>
    <dgm:cxn modelId="{57B19503-4FA3-4750-A67E-DFF1210304F0}" type="presParOf" srcId="{270B7E25-9779-4B22-8455-135CC000BE89}" destId="{6BA0F881-DFC8-483C-9355-98B5453EFAA8}" srcOrd="2" destOrd="0" presId="urn:microsoft.com/office/officeart/2005/8/layout/pList2"/>
    <dgm:cxn modelId="{5D09B9CD-EABA-468E-A7B6-BF2BB8D16B81}" type="presParOf" srcId="{DE3A8176-5EC5-4209-AF15-DF496955C514}" destId="{2BEAC396-92F2-45EF-92A4-D652D2A3CF1E}" srcOrd="3" destOrd="0" presId="urn:microsoft.com/office/officeart/2005/8/layout/pList2"/>
    <dgm:cxn modelId="{014CEAA7-D3BC-44F8-84C0-F7DCF121C0B7}" type="presParOf" srcId="{DE3A8176-5EC5-4209-AF15-DF496955C514}" destId="{11E56CF2-275A-4D3A-8F45-B2A937437113}" srcOrd="4" destOrd="0" presId="urn:microsoft.com/office/officeart/2005/8/layout/pList2"/>
    <dgm:cxn modelId="{F4DA7502-0B45-47FB-8674-90D3E5A34377}" type="presParOf" srcId="{11E56CF2-275A-4D3A-8F45-B2A937437113}" destId="{3CDA590E-3DBC-40F9-9FEE-D4711841B7FD}" srcOrd="0" destOrd="0" presId="urn:microsoft.com/office/officeart/2005/8/layout/pList2"/>
    <dgm:cxn modelId="{44B3D454-3C0D-414A-BDD6-ECC29DFFDBCB}" type="presParOf" srcId="{11E56CF2-275A-4D3A-8F45-B2A937437113}" destId="{FE4BBD1C-7F9F-4195-B009-8761AF5B68A0}" srcOrd="1" destOrd="0" presId="urn:microsoft.com/office/officeart/2005/8/layout/pList2"/>
    <dgm:cxn modelId="{F68679C5-F9DB-4453-92B4-948F8B8B8C55}" type="presParOf" srcId="{11E56CF2-275A-4D3A-8F45-B2A937437113}" destId="{93DC44E8-29E0-4E97-8468-A54E5BCC3CF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A3273-22A8-4B5A-ADFC-024FF8D1D0DB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F8247-5A90-4A44-8020-F08B2CA62B6B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Presentation on the survey and next steps…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4A458-22EA-4FBE-B630-28317BF6D032}" type="parTrans" cxnId="{58DACC4A-E88C-4205-A90F-7D9D809573D6}">
      <dgm:prSet/>
      <dgm:spPr/>
      <dgm:t>
        <a:bodyPr/>
        <a:lstStyle/>
        <a:p>
          <a:endParaRPr lang="en-US"/>
        </a:p>
      </dgm:t>
    </dgm:pt>
    <dgm:pt modelId="{241EB919-35AE-448B-BD47-DCA2E2BDC111}" type="sibTrans" cxnId="{58DACC4A-E88C-4205-A90F-7D9D809573D6}">
      <dgm:prSet/>
      <dgm:spPr/>
      <dgm:t>
        <a:bodyPr/>
        <a:lstStyle/>
        <a:p>
          <a:endParaRPr lang="en-US"/>
        </a:p>
      </dgm:t>
    </dgm:pt>
    <dgm:pt modelId="{C9467448-1ABD-46B0-A946-D71F0D2CEC3B}" type="pres">
      <dgm:prSet presAssocID="{403A3273-22A8-4B5A-ADFC-024FF8D1D0DB}" presName="diagram" presStyleCnt="0">
        <dgm:presLayoutVars>
          <dgm:dir/>
          <dgm:resizeHandles val="exact"/>
        </dgm:presLayoutVars>
      </dgm:prSet>
      <dgm:spPr/>
    </dgm:pt>
    <dgm:pt modelId="{8E589BE4-EAC6-4365-B666-A381359F20BA}" type="pres">
      <dgm:prSet presAssocID="{A31F8247-5A90-4A44-8020-F08B2CA62B6B}" presName="node" presStyleLbl="node1" presStyleIdx="0" presStyleCnt="1" custLinFactNeighborX="2286" custLinFactNeighborY="-4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11BC8-B336-49EF-8942-AA0FB26DFB86}" type="presOf" srcId="{A31F8247-5A90-4A44-8020-F08B2CA62B6B}" destId="{8E589BE4-EAC6-4365-B666-A381359F20BA}" srcOrd="0" destOrd="0" presId="urn:microsoft.com/office/officeart/2005/8/layout/default"/>
    <dgm:cxn modelId="{1E6E2ADF-A846-4F27-AF8B-D82CD4FF4DC4}" type="presOf" srcId="{403A3273-22A8-4B5A-ADFC-024FF8D1D0DB}" destId="{C9467448-1ABD-46B0-A946-D71F0D2CEC3B}" srcOrd="0" destOrd="0" presId="urn:microsoft.com/office/officeart/2005/8/layout/default"/>
    <dgm:cxn modelId="{58DACC4A-E88C-4205-A90F-7D9D809573D6}" srcId="{403A3273-22A8-4B5A-ADFC-024FF8D1D0DB}" destId="{A31F8247-5A90-4A44-8020-F08B2CA62B6B}" srcOrd="0" destOrd="0" parTransId="{1E14A458-22EA-4FBE-B630-28317BF6D032}" sibTransId="{241EB919-35AE-448B-BD47-DCA2E2BDC111}"/>
    <dgm:cxn modelId="{6C914E7F-2FF7-4139-8ADD-455DCE35CAA0}" type="presParOf" srcId="{C9467448-1ABD-46B0-A946-D71F0D2CEC3B}" destId="{8E589BE4-EAC6-4365-B666-A381359F20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75621-D087-43B9-B0D9-EC97BDAD43AE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21CA6E-BFF0-4CDF-8508-FC67DF72B67E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Recertification and Renewal Subcommittee Co-Chairs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BF0B9-DA8C-4BAB-940D-8FCB9D309653}" type="parTrans" cxnId="{2CBF4F93-56EC-470F-8077-2B2910CB8C7B}">
      <dgm:prSet/>
      <dgm:spPr/>
      <dgm:t>
        <a:bodyPr/>
        <a:lstStyle/>
        <a:p>
          <a:endParaRPr lang="en-US"/>
        </a:p>
      </dgm:t>
    </dgm:pt>
    <dgm:pt modelId="{0EE8B8B1-AB3A-4684-84DC-F6A286A363AB}" type="sibTrans" cxnId="{2CBF4F93-56EC-470F-8077-2B2910CB8C7B}">
      <dgm:prSet/>
      <dgm:spPr/>
      <dgm:t>
        <a:bodyPr/>
        <a:lstStyle/>
        <a:p>
          <a:endParaRPr lang="en-US"/>
        </a:p>
      </dgm:t>
    </dgm:pt>
    <dgm:pt modelId="{2D3CACAD-86B6-4D2C-B7AC-8E90DF6300F9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Amin Saiar, PhD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b="0" dirty="0" smtClean="0">
              <a:solidFill>
                <a:schemeClr val="tx1"/>
              </a:solidFill>
            </a:rPr>
            <a:t>Senior Psychometrician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PSI Services, LLC</a:t>
          </a:r>
        </a:p>
        <a:p>
          <a:pPr>
            <a:spcBef>
              <a:spcPct val="0"/>
            </a:spcBef>
            <a:spcAft>
              <a:spcPts val="0"/>
            </a:spcAft>
          </a:pPr>
          <a:endParaRPr lang="en-US" sz="2400" dirty="0" smtClean="0">
            <a:solidFill>
              <a:schemeClr val="tx1"/>
            </a:solidFill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Michael Peabody, PhD</a:t>
          </a: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2400" b="0" dirty="0" smtClean="0">
              <a:solidFill>
                <a:schemeClr val="tx1"/>
              </a:solidFill>
            </a:rPr>
            <a:t>Psychometrician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ABFM</a:t>
          </a:r>
        </a:p>
        <a:p>
          <a:pPr>
            <a:spcBef>
              <a:spcPct val="0"/>
            </a:spcBef>
            <a:spcAft>
              <a:spcPts val="0"/>
            </a:spcAft>
          </a:pPr>
          <a:endParaRPr lang="en-US" sz="2400" dirty="0" smtClean="0">
            <a:solidFill>
              <a:schemeClr val="tx1"/>
            </a:solidFill>
          </a:endParaRP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Kevin Bradley, PhD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b="0" dirty="0" smtClean="0">
              <a:solidFill>
                <a:schemeClr val="tx1"/>
              </a:solidFill>
            </a:rPr>
            <a:t>Director, Credentialing Services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HumRRO</a:t>
          </a:r>
          <a:endParaRPr lang="en-US" sz="2400" dirty="0">
            <a:solidFill>
              <a:schemeClr val="tx1"/>
            </a:solidFill>
          </a:endParaRPr>
        </a:p>
      </dgm:t>
    </dgm:pt>
    <dgm:pt modelId="{65C1D966-B8AD-4E57-9333-8CE0A6546BDC}" type="parTrans" cxnId="{BED6DE1D-D0F8-4A2D-8FE0-24735947E3EC}">
      <dgm:prSet/>
      <dgm:spPr/>
      <dgm:t>
        <a:bodyPr/>
        <a:lstStyle/>
        <a:p>
          <a:endParaRPr lang="en-US"/>
        </a:p>
      </dgm:t>
    </dgm:pt>
    <dgm:pt modelId="{B215AD2E-2BC9-413A-AA3E-E1A91728D132}" type="sibTrans" cxnId="{BED6DE1D-D0F8-4A2D-8FE0-24735947E3EC}">
      <dgm:prSet/>
      <dgm:spPr/>
      <dgm:t>
        <a:bodyPr/>
        <a:lstStyle/>
        <a:p>
          <a:endParaRPr lang="en-US"/>
        </a:p>
      </dgm:t>
    </dgm:pt>
    <dgm:pt modelId="{6969397D-7620-493B-BCC0-93E4D334B2E8}" type="pres">
      <dgm:prSet presAssocID="{88875621-D087-43B9-B0D9-EC97BDAD43AE}" presName="diagram" presStyleCnt="0">
        <dgm:presLayoutVars>
          <dgm:dir/>
          <dgm:resizeHandles val="exact"/>
        </dgm:presLayoutVars>
      </dgm:prSet>
      <dgm:spPr/>
    </dgm:pt>
    <dgm:pt modelId="{66EE3FB9-4D36-428F-A6BD-C245C1FE3C35}" type="pres">
      <dgm:prSet presAssocID="{AA21CA6E-BFF0-4CDF-8508-FC67DF72B67E}" presName="node" presStyleLbl="node1" presStyleIdx="0" presStyleCnt="2" custScaleX="252224" custLinFactNeighborX="77" custLinFactNeighborY="-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D5B0B-F176-40A0-A2E9-0C2EF21E52EF}" type="pres">
      <dgm:prSet presAssocID="{0EE8B8B1-AB3A-4684-84DC-F6A286A363AB}" presName="sibTrans" presStyleCnt="0"/>
      <dgm:spPr/>
    </dgm:pt>
    <dgm:pt modelId="{6ED8DCC1-C09D-4F83-BB27-EECF4700FAD8}" type="pres">
      <dgm:prSet presAssocID="{2D3CACAD-86B6-4D2C-B7AC-8E90DF6300F9}" presName="node" presStyleLbl="node1" presStyleIdx="1" presStyleCnt="2" custScaleX="262464" custScaleY="238244" custLinFactNeighborX="0" custLinFactNeighborY="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8CCB2-399B-433E-97B0-3BC7FC20869D}" type="presOf" srcId="{2D3CACAD-86B6-4D2C-B7AC-8E90DF6300F9}" destId="{6ED8DCC1-C09D-4F83-BB27-EECF4700FAD8}" srcOrd="0" destOrd="0" presId="urn:microsoft.com/office/officeart/2005/8/layout/default"/>
    <dgm:cxn modelId="{2CBF4F93-56EC-470F-8077-2B2910CB8C7B}" srcId="{88875621-D087-43B9-B0D9-EC97BDAD43AE}" destId="{AA21CA6E-BFF0-4CDF-8508-FC67DF72B67E}" srcOrd="0" destOrd="0" parTransId="{C63BF0B9-DA8C-4BAB-940D-8FCB9D309653}" sibTransId="{0EE8B8B1-AB3A-4684-84DC-F6A286A363AB}"/>
    <dgm:cxn modelId="{3D446443-B080-4502-AC0A-4D366536CCF8}" type="presOf" srcId="{88875621-D087-43B9-B0D9-EC97BDAD43AE}" destId="{6969397D-7620-493B-BCC0-93E4D334B2E8}" srcOrd="0" destOrd="0" presId="urn:microsoft.com/office/officeart/2005/8/layout/default"/>
    <dgm:cxn modelId="{0A38B823-DF5E-45B8-9358-EE826EACC26B}" type="presOf" srcId="{AA21CA6E-BFF0-4CDF-8508-FC67DF72B67E}" destId="{66EE3FB9-4D36-428F-A6BD-C245C1FE3C35}" srcOrd="0" destOrd="0" presId="urn:microsoft.com/office/officeart/2005/8/layout/default"/>
    <dgm:cxn modelId="{BED6DE1D-D0F8-4A2D-8FE0-24735947E3EC}" srcId="{88875621-D087-43B9-B0D9-EC97BDAD43AE}" destId="{2D3CACAD-86B6-4D2C-B7AC-8E90DF6300F9}" srcOrd="1" destOrd="0" parTransId="{65C1D966-B8AD-4E57-9333-8CE0A6546BDC}" sibTransId="{B215AD2E-2BC9-413A-AA3E-E1A91728D132}"/>
    <dgm:cxn modelId="{91EB0410-7D25-4DE9-90B9-481F2FE9DFC5}" type="presParOf" srcId="{6969397D-7620-493B-BCC0-93E4D334B2E8}" destId="{66EE3FB9-4D36-428F-A6BD-C245C1FE3C35}" srcOrd="0" destOrd="0" presId="urn:microsoft.com/office/officeart/2005/8/layout/default"/>
    <dgm:cxn modelId="{F1D3B3A8-9621-48E4-B03B-4B815F71AB3D}" type="presParOf" srcId="{6969397D-7620-493B-BCC0-93E4D334B2E8}" destId="{A26D5B0B-F176-40A0-A2E9-0C2EF21E52EF}" srcOrd="1" destOrd="0" presId="urn:microsoft.com/office/officeart/2005/8/layout/default"/>
    <dgm:cxn modelId="{D4C5C6A4-7F4C-440C-938E-2706DB04F907}" type="presParOf" srcId="{6969397D-7620-493B-BCC0-93E4D334B2E8}" destId="{6ED8DCC1-C09D-4F83-BB27-EECF4700FAD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875621-D087-43B9-B0D9-EC97BDAD43AE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21CA6E-BFF0-4CDF-8508-FC67DF72B67E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Accessibility and Accommodations Subcommittee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BF0B9-DA8C-4BAB-940D-8FCB9D309653}" type="parTrans" cxnId="{2CBF4F93-56EC-470F-8077-2B2910CB8C7B}">
      <dgm:prSet/>
      <dgm:spPr/>
      <dgm:t>
        <a:bodyPr/>
        <a:lstStyle/>
        <a:p>
          <a:endParaRPr lang="en-US"/>
        </a:p>
      </dgm:t>
    </dgm:pt>
    <dgm:pt modelId="{0EE8B8B1-AB3A-4684-84DC-F6A286A363AB}" type="sibTrans" cxnId="{2CBF4F93-56EC-470F-8077-2B2910CB8C7B}">
      <dgm:prSet/>
      <dgm:spPr/>
      <dgm:t>
        <a:bodyPr/>
        <a:lstStyle/>
        <a:p>
          <a:endParaRPr lang="en-US"/>
        </a:p>
      </dgm:t>
    </dgm:pt>
    <dgm:pt modelId="{2D3CACAD-86B6-4D2C-B7AC-8E90DF6300F9}">
      <dgm:prSet phldrT="[Text]" custT="1"/>
      <dgm:spPr/>
      <dgm:t>
        <a:bodyPr/>
        <a:lstStyle/>
        <a:p>
          <a:r>
            <a:rPr lang="en-GB" altLang="en-US" sz="2400" b="1" dirty="0" smtClean="0">
              <a:ea typeface="Verdana" panose="020B0604030504040204" pitchFamily="34" charset="0"/>
              <a:cs typeface="Verdana" panose="020B0604030504040204" pitchFamily="34" charset="0"/>
            </a:rPr>
            <a:t>John A. Hosterman, Ph.D.</a:t>
          </a:r>
        </a:p>
        <a:p>
          <a:r>
            <a:rPr lang="en-GB" altLang="en-US" sz="2400" dirty="0" smtClean="0">
              <a:ea typeface="Verdana" panose="020B0604030504040204" pitchFamily="34" charset="0"/>
              <a:cs typeface="Verdana" panose="020B0604030504040204" pitchFamily="34" charset="0"/>
            </a:rPr>
            <a:t>Chief of Accessibility Services</a:t>
          </a:r>
        </a:p>
        <a:p>
          <a:r>
            <a:rPr lang="en-GB" altLang="en-US" sz="2400" dirty="0" smtClean="0">
              <a:ea typeface="Verdana" panose="020B0604030504040204" pitchFamily="34" charset="0"/>
              <a:cs typeface="Verdana" panose="020B0604030504040204" pitchFamily="34" charset="0"/>
            </a:rPr>
            <a:t>Paradigm Testing</a:t>
          </a:r>
        </a:p>
        <a:p>
          <a:r>
            <a:rPr lang="en-GB" altLang="en-US" sz="24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john@paradigmtesting.com</a:t>
          </a:r>
          <a:endParaRPr lang="en-GB" altLang="en-US" sz="24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GB" altLang="en-US" sz="24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GB" altLang="en-US" sz="2400" b="1" dirty="0" smtClean="0">
              <a:ea typeface="Verdana" panose="020B0604030504040204" pitchFamily="34" charset="0"/>
              <a:cs typeface="Verdana" panose="020B0604030504040204" pitchFamily="34" charset="0"/>
            </a:rPr>
            <a:t>Joshua Stopek, CPA</a:t>
          </a:r>
        </a:p>
        <a:p>
          <a:r>
            <a:rPr lang="en-GB" altLang="en-US" sz="2400" dirty="0" smtClean="0">
              <a:ea typeface="Verdana" panose="020B0604030504040204" pitchFamily="34" charset="0"/>
              <a:cs typeface="Verdana" panose="020B0604030504040204" pitchFamily="34" charset="0"/>
            </a:rPr>
            <a:t>Senior Technical Manager - Research</a:t>
          </a:r>
        </a:p>
        <a:p>
          <a:r>
            <a:rPr lang="en-GB" altLang="en-US" sz="2400" dirty="0" smtClean="0">
              <a:ea typeface="Verdana" panose="020B0604030504040204" pitchFamily="34" charset="0"/>
              <a:cs typeface="Verdana" panose="020B0604030504040204" pitchFamily="34" charset="0"/>
            </a:rPr>
            <a:t>AICPA</a:t>
          </a:r>
        </a:p>
        <a:p>
          <a:r>
            <a:rPr lang="en-GB" altLang="en-US" sz="24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Joshua.Stopek@aicpa-cima.com</a:t>
          </a:r>
          <a:endParaRPr lang="en-US" sz="2400" dirty="0"/>
        </a:p>
      </dgm:t>
    </dgm:pt>
    <dgm:pt modelId="{65C1D966-B8AD-4E57-9333-8CE0A6546BDC}" type="parTrans" cxnId="{BED6DE1D-D0F8-4A2D-8FE0-24735947E3EC}">
      <dgm:prSet/>
      <dgm:spPr/>
      <dgm:t>
        <a:bodyPr/>
        <a:lstStyle/>
        <a:p>
          <a:endParaRPr lang="en-US"/>
        </a:p>
      </dgm:t>
    </dgm:pt>
    <dgm:pt modelId="{B215AD2E-2BC9-413A-AA3E-E1A91728D132}" type="sibTrans" cxnId="{BED6DE1D-D0F8-4A2D-8FE0-24735947E3EC}">
      <dgm:prSet/>
      <dgm:spPr/>
      <dgm:t>
        <a:bodyPr/>
        <a:lstStyle/>
        <a:p>
          <a:endParaRPr lang="en-US"/>
        </a:p>
      </dgm:t>
    </dgm:pt>
    <dgm:pt modelId="{6969397D-7620-493B-BCC0-93E4D334B2E8}" type="pres">
      <dgm:prSet presAssocID="{88875621-D087-43B9-B0D9-EC97BDAD43AE}" presName="diagram" presStyleCnt="0">
        <dgm:presLayoutVars>
          <dgm:dir/>
          <dgm:resizeHandles val="exact"/>
        </dgm:presLayoutVars>
      </dgm:prSet>
      <dgm:spPr/>
    </dgm:pt>
    <dgm:pt modelId="{66EE3FB9-4D36-428F-A6BD-C245C1FE3C35}" type="pres">
      <dgm:prSet presAssocID="{AA21CA6E-BFF0-4CDF-8508-FC67DF72B67E}" presName="node" presStyleLbl="node1" presStyleIdx="0" presStyleCnt="2" custScaleX="252224" custLinFactNeighborX="-77" custLinFactNeighborY="-15897">
        <dgm:presLayoutVars>
          <dgm:bulletEnabled val="1"/>
        </dgm:presLayoutVars>
      </dgm:prSet>
      <dgm:spPr/>
    </dgm:pt>
    <dgm:pt modelId="{A26D5B0B-F176-40A0-A2E9-0C2EF21E52EF}" type="pres">
      <dgm:prSet presAssocID="{0EE8B8B1-AB3A-4684-84DC-F6A286A363AB}" presName="sibTrans" presStyleCnt="0"/>
      <dgm:spPr/>
    </dgm:pt>
    <dgm:pt modelId="{6ED8DCC1-C09D-4F83-BB27-EECF4700FAD8}" type="pres">
      <dgm:prSet presAssocID="{2D3CACAD-86B6-4D2C-B7AC-8E90DF6300F9}" presName="node" presStyleLbl="node1" presStyleIdx="1" presStyleCnt="2" custScaleX="241675" custScaleY="23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8CCB2-399B-433E-97B0-3BC7FC20869D}" type="presOf" srcId="{2D3CACAD-86B6-4D2C-B7AC-8E90DF6300F9}" destId="{6ED8DCC1-C09D-4F83-BB27-EECF4700FAD8}" srcOrd="0" destOrd="0" presId="urn:microsoft.com/office/officeart/2005/8/layout/default"/>
    <dgm:cxn modelId="{2CBF4F93-56EC-470F-8077-2B2910CB8C7B}" srcId="{88875621-D087-43B9-B0D9-EC97BDAD43AE}" destId="{AA21CA6E-BFF0-4CDF-8508-FC67DF72B67E}" srcOrd="0" destOrd="0" parTransId="{C63BF0B9-DA8C-4BAB-940D-8FCB9D309653}" sibTransId="{0EE8B8B1-AB3A-4684-84DC-F6A286A363AB}"/>
    <dgm:cxn modelId="{0A38B823-DF5E-45B8-9358-EE826EACC26B}" type="presOf" srcId="{AA21CA6E-BFF0-4CDF-8508-FC67DF72B67E}" destId="{66EE3FB9-4D36-428F-A6BD-C245C1FE3C35}" srcOrd="0" destOrd="0" presId="urn:microsoft.com/office/officeart/2005/8/layout/default"/>
    <dgm:cxn modelId="{3D446443-B080-4502-AC0A-4D366536CCF8}" type="presOf" srcId="{88875621-D087-43B9-B0D9-EC97BDAD43AE}" destId="{6969397D-7620-493B-BCC0-93E4D334B2E8}" srcOrd="0" destOrd="0" presId="urn:microsoft.com/office/officeart/2005/8/layout/default"/>
    <dgm:cxn modelId="{BED6DE1D-D0F8-4A2D-8FE0-24735947E3EC}" srcId="{88875621-D087-43B9-B0D9-EC97BDAD43AE}" destId="{2D3CACAD-86B6-4D2C-B7AC-8E90DF6300F9}" srcOrd="1" destOrd="0" parTransId="{65C1D966-B8AD-4E57-9333-8CE0A6546BDC}" sibTransId="{B215AD2E-2BC9-413A-AA3E-E1A91728D132}"/>
    <dgm:cxn modelId="{91EB0410-7D25-4DE9-90B9-481F2FE9DFC5}" type="presParOf" srcId="{6969397D-7620-493B-BCC0-93E4D334B2E8}" destId="{66EE3FB9-4D36-428F-A6BD-C245C1FE3C35}" srcOrd="0" destOrd="0" presId="urn:microsoft.com/office/officeart/2005/8/layout/default"/>
    <dgm:cxn modelId="{F1D3B3A8-9621-48E4-B03B-4B815F71AB3D}" type="presParOf" srcId="{6969397D-7620-493B-BCC0-93E4D334B2E8}" destId="{A26D5B0B-F176-40A0-A2E9-0C2EF21E52EF}" srcOrd="1" destOrd="0" presId="urn:microsoft.com/office/officeart/2005/8/layout/default"/>
    <dgm:cxn modelId="{D4C5C6A4-7F4C-440C-938E-2706DB04F907}" type="presParOf" srcId="{6969397D-7620-493B-BCC0-93E4D334B2E8}" destId="{6ED8DCC1-C09D-4F83-BB27-EECF4700FAD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80FB-B143-4764-9446-7BE5C833E0E8}">
      <dsp:nvSpPr>
        <dsp:cNvPr id="0" name=""/>
        <dsp:cNvSpPr/>
      </dsp:nvSpPr>
      <dsp:spPr>
        <a:xfrm>
          <a:off x="0" y="152400"/>
          <a:ext cx="6964665" cy="181738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69851-C966-4769-B925-56B239910740}">
      <dsp:nvSpPr>
        <dsp:cNvPr id="0" name=""/>
        <dsp:cNvSpPr/>
      </dsp:nvSpPr>
      <dsp:spPr>
        <a:xfrm>
          <a:off x="212136" y="227265"/>
          <a:ext cx="2043872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C7B19-C546-4F68-B797-0DC7E554EC07}">
      <dsp:nvSpPr>
        <dsp:cNvPr id="0" name=""/>
        <dsp:cNvSpPr/>
      </dsp:nvSpPr>
      <dsp:spPr>
        <a:xfrm rot="10800000">
          <a:off x="212136" y="2060254"/>
          <a:ext cx="2043872" cy="31242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/>
            <a:t>Chair: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Dawn Gibas, PhD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Assessment Specialist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(American Society of </a:t>
          </a:r>
          <a:r>
            <a:rPr lang="en-US" sz="1500" kern="1200" dirty="0" smtClean="0"/>
            <a:t>Agronomy/Soil Science Society of America)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rId2"/>
            </a:rPr>
            <a:t>dgibas@sciencesocieties.org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74992" y="2060254"/>
        <a:ext cx="1918160" cy="3061347"/>
      </dsp:txXfrm>
    </dsp:sp>
    <dsp:sp modelId="{6BA0F881-DFC8-483C-9355-98B5453EFAA8}">
      <dsp:nvSpPr>
        <dsp:cNvPr id="0" name=""/>
        <dsp:cNvSpPr/>
      </dsp:nvSpPr>
      <dsp:spPr>
        <a:xfrm>
          <a:off x="2460396" y="227265"/>
          <a:ext cx="2043872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BC60-6EF2-4CFA-BAA9-1109D30DEDD1}">
      <dsp:nvSpPr>
        <dsp:cNvPr id="0" name=""/>
        <dsp:cNvSpPr/>
      </dsp:nvSpPr>
      <dsp:spPr>
        <a:xfrm rot="10800000">
          <a:off x="2436155" y="2048826"/>
          <a:ext cx="2043872" cy="31242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/>
            <a:t>Vice-Chair: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Philip Koneman, PhD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 Manager, Certification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(Autodesk)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rId4"/>
            </a:rPr>
            <a:t>Philip.koneman@autodesk.com</a:t>
          </a:r>
          <a:endParaRPr lang="en-US" sz="1500" kern="1200" dirty="0"/>
        </a:p>
      </dsp:txBody>
      <dsp:txXfrm rot="10800000">
        <a:off x="2499011" y="2048826"/>
        <a:ext cx="1918160" cy="3061347"/>
      </dsp:txXfrm>
    </dsp:sp>
    <dsp:sp modelId="{93DC44E8-29E0-4E97-8468-A54E5BCC3CFD}">
      <dsp:nvSpPr>
        <dsp:cNvPr id="0" name=""/>
        <dsp:cNvSpPr/>
      </dsp:nvSpPr>
      <dsp:spPr>
        <a:xfrm>
          <a:off x="4708655" y="227265"/>
          <a:ext cx="2043872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A590E-3DBC-40F9-9FEE-D4711841B7FD}">
      <dsp:nvSpPr>
        <dsp:cNvPr id="0" name=""/>
        <dsp:cNvSpPr/>
      </dsp:nvSpPr>
      <dsp:spPr>
        <a:xfrm rot="10800000">
          <a:off x="4708655" y="2060254"/>
          <a:ext cx="2043872" cy="31242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sng" kern="1200" dirty="0" smtClean="0"/>
            <a:t>Secretary: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Liberty Munson, PhD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Principle Psychometrician and Quality Lead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(Microsoft)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rId6"/>
            </a:rPr>
            <a:t>Liberty.munson@microsoft.com</a:t>
          </a:r>
          <a:endParaRPr lang="en-US" sz="1500" kern="1200" dirty="0"/>
        </a:p>
      </dsp:txBody>
      <dsp:txXfrm rot="10800000">
        <a:off x="4771511" y="2060254"/>
        <a:ext cx="1918160" cy="3061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9BE4-EAC6-4365-B666-A381359F20BA}">
      <dsp:nvSpPr>
        <dsp:cNvPr id="0" name=""/>
        <dsp:cNvSpPr/>
      </dsp:nvSpPr>
      <dsp:spPr>
        <a:xfrm>
          <a:off x="0" y="533398"/>
          <a:ext cx="2456844" cy="1474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Presentation on the survey and next steps…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33398"/>
        <a:ext cx="2456844" cy="1474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3FB9-4D36-428F-A6BD-C245C1FE3C35}">
      <dsp:nvSpPr>
        <dsp:cNvPr id="0" name=""/>
        <dsp:cNvSpPr/>
      </dsp:nvSpPr>
      <dsp:spPr>
        <a:xfrm>
          <a:off x="533393" y="7"/>
          <a:ext cx="7395929" cy="1759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Recertification and Renewal Subcommittee Co-Chairs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393" y="7"/>
        <a:ext cx="7395929" cy="1759371"/>
      </dsp:txXfrm>
    </dsp:sp>
    <dsp:sp modelId="{6ED8DCC1-C09D-4F83-BB27-EECF4700FAD8}">
      <dsp:nvSpPr>
        <dsp:cNvPr id="0" name=""/>
        <dsp:cNvSpPr/>
      </dsp:nvSpPr>
      <dsp:spPr>
        <a:xfrm>
          <a:off x="381002" y="2056802"/>
          <a:ext cx="7696195" cy="41915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Amin Saiar, PhD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Senior Psychometrician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PSI Services, LLC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Michael Peabody, PhD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Psychometrician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ABFM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Kevin Bradley, PhD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Director, Credentialing Services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HumRRO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81002" y="2056802"/>
        <a:ext cx="7696195" cy="4191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3FB9-4D36-428F-A6BD-C245C1FE3C35}">
      <dsp:nvSpPr>
        <dsp:cNvPr id="0" name=""/>
        <dsp:cNvSpPr/>
      </dsp:nvSpPr>
      <dsp:spPr>
        <a:xfrm>
          <a:off x="528877" y="0"/>
          <a:ext cx="7395929" cy="1759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Accessibility and Accommodations Subcommittee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877" y="0"/>
        <a:ext cx="7395929" cy="1759371"/>
      </dsp:txXfrm>
    </dsp:sp>
    <dsp:sp modelId="{6ED8DCC1-C09D-4F83-BB27-EECF4700FAD8}">
      <dsp:nvSpPr>
        <dsp:cNvPr id="0" name=""/>
        <dsp:cNvSpPr/>
      </dsp:nvSpPr>
      <dsp:spPr>
        <a:xfrm>
          <a:off x="685798" y="2054701"/>
          <a:ext cx="7086602" cy="41915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 dirty="0" smtClean="0">
              <a:ea typeface="Verdana" panose="020B0604030504040204" pitchFamily="34" charset="0"/>
              <a:cs typeface="Verdana" panose="020B0604030504040204" pitchFamily="34" charset="0"/>
            </a:rPr>
            <a:t>John A. Hosterman, Ph.D.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ea typeface="Verdana" panose="020B0604030504040204" pitchFamily="34" charset="0"/>
              <a:cs typeface="Verdana" panose="020B0604030504040204" pitchFamily="34" charset="0"/>
            </a:rPr>
            <a:t>Chief of Accessibility Services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ea typeface="Verdana" panose="020B0604030504040204" pitchFamily="34" charset="0"/>
              <a:cs typeface="Verdana" panose="020B0604030504040204" pitchFamily="34" charset="0"/>
            </a:rPr>
            <a:t>Paradigm Testing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john@paradigmtesting.com</a:t>
          </a:r>
          <a:endParaRPr lang="en-GB" altLang="en-US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US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 dirty="0" smtClean="0">
              <a:ea typeface="Verdana" panose="020B0604030504040204" pitchFamily="34" charset="0"/>
              <a:cs typeface="Verdana" panose="020B0604030504040204" pitchFamily="34" charset="0"/>
            </a:rPr>
            <a:t>Joshua Stopek, CPA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ea typeface="Verdana" panose="020B0604030504040204" pitchFamily="34" charset="0"/>
              <a:cs typeface="Verdana" panose="020B0604030504040204" pitchFamily="34" charset="0"/>
            </a:rPr>
            <a:t>Senior Technical Manager - Research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ea typeface="Verdana" panose="020B0604030504040204" pitchFamily="34" charset="0"/>
              <a:cs typeface="Verdana" panose="020B0604030504040204" pitchFamily="34" charset="0"/>
            </a:rPr>
            <a:t>AICPA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Joshua.Stopek@aicpa-cima.com</a:t>
          </a:r>
          <a:endParaRPr lang="en-US" sz="2400" kern="1200" dirty="0"/>
        </a:p>
      </dsp:txBody>
      <dsp:txXfrm>
        <a:off x="685798" y="2054701"/>
        <a:ext cx="7086602" cy="419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5"/>
            <a:ext cx="9144000" cy="91757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5260974"/>
            <a:ext cx="9143999" cy="533400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93886" y="629233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" y="1178220"/>
            <a:ext cx="2011680" cy="201168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06" y="6294119"/>
            <a:ext cx="38039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57303"/>
            <a:ext cx="6035043" cy="18288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437F1-E8F2-456C-BC34-C0C3B8BA83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94145"/>
      </p:ext>
    </p:extLst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48D86-D389-455A-910A-A7FDAC8AE3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67162"/>
      </p:ext>
    </p:extLst>
  </p:cSld>
  <p:clrMapOvr>
    <a:masterClrMapping/>
  </p:clrMapOvr>
  <p:transition spd="slow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42FDF-8312-4CA8-A756-BCCEFCD700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12313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D3162-E71B-47C5-972C-A9C7B64E94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95253"/>
      </p:ext>
    </p:extLst>
  </p:cSld>
  <p:clrMapOvr>
    <a:masterClrMapping/>
  </p:clrMapOvr>
  <p:transition spd="slow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2A558-9FBD-4B76-8F9C-BD9D63F360F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22043"/>
      </p:ext>
    </p:extLst>
  </p:cSld>
  <p:clrMapOvr>
    <a:masterClrMapping/>
  </p:clrMapOvr>
  <p:transition spd="slow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86F38-12D1-49BA-814C-1E4F81249DD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33586"/>
      </p:ext>
    </p:extLst>
  </p:cSld>
  <p:clrMapOvr>
    <a:masterClrMapping/>
  </p:clrMapOvr>
  <p:transition spd="slow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E3C92-3460-430A-925A-6D22B69963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296028"/>
      </p:ext>
    </p:extLst>
  </p:cSld>
  <p:clrMapOvr>
    <a:masterClrMapping/>
  </p:clrMapOvr>
  <p:transition spd="slow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0DD54-C104-40E0-8513-E1C95213703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44083"/>
      </p:ext>
    </p:extLst>
  </p:cSld>
  <p:clrMapOvr>
    <a:masterClrMapping/>
  </p:clrMapOvr>
  <p:transition spd="slow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8EAA-8F07-492D-9888-9151CFA032B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48293"/>
      </p:ext>
    </p:extLst>
  </p:cSld>
  <p:clrMapOvr>
    <a:masterClrMapping/>
  </p:clrMapOvr>
  <p:transition spd="slow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591E4-7D4A-4A59-8937-07C2F954E7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46012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Presenter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3" y="1371600"/>
            <a:ext cx="8021038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4656" y="1600200"/>
            <a:ext cx="905944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3214" y="1981200"/>
            <a:ext cx="1146177" cy="2704595"/>
            <a:chOff x="1676400" y="3314763"/>
            <a:chExt cx="1146177" cy="270459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1676400" y="3583435"/>
              <a:ext cx="738664" cy="24359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ABOUT</a:t>
              </a:r>
              <a:r>
                <a:rPr lang="en-US" sz="3600" dirty="0"/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the</a:t>
              </a:r>
              <a:endParaRPr lang="en-US" sz="3600" b="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083913" y="3314763"/>
              <a:ext cx="738664" cy="2407069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PRESENTER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45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8345CD-0E2B-4B30-8AD1-8AFE9DCDA6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4862"/>
      </p:ext>
    </p:extLst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3" y="1371600"/>
            <a:ext cx="8021038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962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155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371600"/>
            <a:ext cx="3977640" cy="5100182"/>
          </a:xfrm>
        </p:spPr>
        <p:txBody>
          <a:bodyPr lIns="91440" tIns="18288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1156" y="-964406"/>
            <a:ext cx="1000125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"/>
            <a:ext cx="9144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71782"/>
          </a:xfrm>
        </p:spPr>
        <p:txBody>
          <a:bodyPr l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1450" y="228600"/>
            <a:ext cx="8801100" cy="64008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08" r="17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99" y="2709914"/>
            <a:ext cx="1438171" cy="1438171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676526"/>
            <a:ext cx="4997768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2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71782"/>
            <a:ext cx="9144000" cy="386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663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2963" y="320040"/>
            <a:ext cx="6477988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62" y="1371603"/>
            <a:ext cx="8021037" cy="5100179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275549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060" y="6517499"/>
            <a:ext cx="213970" cy="27432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1435390"/>
            <a:ext cx="1000125" cy="3300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7" y="320041"/>
            <a:ext cx="731520" cy="731520"/>
          </a:xfrm>
          <a:prstGeom prst="rect">
            <a:avLst/>
          </a:prstGeom>
          <a:ln w="1905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52" r:id="rId4"/>
    <p:sldLayoutId id="2147483677" r:id="rId5"/>
    <p:sldLayoutId id="2147483656" r:id="rId6"/>
    <p:sldLayoutId id="2147483657" r:id="rId7"/>
    <p:sldLayoutId id="2147483676" r:id="rId8"/>
    <p:sldLayoutId id="2147483675" r:id="rId9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3000" b="0" kern="12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345272" indent="-345272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91D7E"/>
        </a:buClr>
        <a:buSzPct val="150000"/>
        <a:buFont typeface="Arial" panose="020B0604020202020204" pitchFamily="34" charset="0"/>
        <a:buChar char="■"/>
        <a:defRPr sz="2400" kern="1200">
          <a:solidFill>
            <a:srgbClr val="78297E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53598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bg1">
            <a:lumMod val="50000"/>
          </a:schemeClr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282" indent="-215498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-"/>
        <a:defRPr sz="135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80"/>
            </a:gs>
            <a:gs pos="100000">
              <a:srgbClr val="3B00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DFD9A-6538-48FA-AD0B-3081FED03F2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peabody@theabfm.org" TargetMode="External"/><Relationship Id="rId2" Type="http://schemas.openxmlformats.org/officeDocument/2006/relationships/hyperlink" Target="mailto:amin@psionlin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bradley@humrro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and Licensure Division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962" y="320040"/>
            <a:ext cx="7640037" cy="73152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Subcommittee Accomplishments in 2016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22962" y="1862926"/>
            <a:ext cx="3782842" cy="415687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Low Volume Exams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 collaboration with </a:t>
            </a:r>
            <a:r>
              <a:rPr lang="en-US" sz="2000" dirty="0" smtClean="0">
                <a:solidFill>
                  <a:schemeClr val="tx1"/>
                </a:solidFill>
              </a:rPr>
              <a:t>ICE</a:t>
            </a:r>
            <a:r>
              <a:rPr lang="en-US" sz="2000" dirty="0">
                <a:solidFill>
                  <a:schemeClr val="tx1"/>
                </a:solidFill>
              </a:rPr>
              <a:t>, the subcommittee is developing a white paper on best practices of the development of low volume </a:t>
            </a:r>
            <a:r>
              <a:rPr lang="en-US" sz="2000" dirty="0" smtClean="0">
                <a:solidFill>
                  <a:schemeClr val="tx1"/>
                </a:solidFill>
              </a:rPr>
              <a:t>examinations.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subcommittee plans to complete the white paper draft in 2017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99217" y="1862927"/>
            <a:ext cx="3828445" cy="4309274"/>
          </a:xfrm>
        </p:spPr>
        <p:txBody>
          <a:bodyPr>
            <a:normAutofit/>
          </a:bodyPr>
          <a:lstStyle/>
          <a:p>
            <a:pPr marL="345272" lvl="1" indent="-345272">
              <a:buClr>
                <a:srgbClr val="791D7E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dirty="0">
                <a:solidFill>
                  <a:srgbClr val="78297E"/>
                </a:solidFill>
              </a:rPr>
              <a:t>Innovations Conference presentation: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 marL="432185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Developing </a:t>
            </a:r>
            <a:r>
              <a:rPr lang="en-US" i="1" dirty="0">
                <a:solidFill>
                  <a:schemeClr val="tx1"/>
                </a:solidFill>
              </a:rPr>
              <a:t>Guidance for Low Volume Exam Programs: a Foundation to Address the </a:t>
            </a:r>
            <a:r>
              <a:rPr lang="en-US" i="1" dirty="0" smtClean="0">
                <a:solidFill>
                  <a:schemeClr val="tx1"/>
                </a:solidFill>
              </a:rPr>
              <a:t>Challenges</a:t>
            </a:r>
          </a:p>
          <a:p>
            <a:pPr marL="432185" lvl="1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685784" lvl="2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Dawn </a:t>
            </a:r>
            <a:r>
              <a:rPr lang="en-US" b="1" dirty="0">
                <a:solidFill>
                  <a:srgbClr val="7030A0"/>
                </a:solidFill>
              </a:rPr>
              <a:t>Gibas, ASA/SSSA</a:t>
            </a:r>
          </a:p>
          <a:p>
            <a:pPr marL="685784" lvl="2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7030A0"/>
                </a:solidFill>
              </a:rPr>
              <a:t>Manny Straehle, </a:t>
            </a:r>
            <a:r>
              <a:rPr lang="en-US" b="1" dirty="0" smtClean="0">
                <a:solidFill>
                  <a:srgbClr val="7030A0"/>
                </a:solidFill>
              </a:rPr>
              <a:t>AERE</a:t>
            </a:r>
          </a:p>
          <a:p>
            <a:pPr lvl="1">
              <a:spcAft>
                <a:spcPts val="0"/>
              </a:spcAft>
            </a:pPr>
            <a:endParaRPr lang="en-US" b="1" dirty="0">
              <a:solidFill>
                <a:srgbClr val="7030A0"/>
              </a:solidFill>
            </a:endParaRPr>
          </a:p>
          <a:p>
            <a:pPr marL="685784" lvl="2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1:15-2:15pm Monday</a:t>
            </a:r>
          </a:p>
          <a:p>
            <a:pPr marL="685784" lvl="2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Rainmaker C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2" y="320040"/>
            <a:ext cx="7868637" cy="7315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2016 Accomplishments (cont.)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2962" y="1676400"/>
            <a:ext cx="3977640" cy="47953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Recertification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Launched </a:t>
            </a:r>
            <a:r>
              <a:rPr lang="en-US" dirty="0">
                <a:solidFill>
                  <a:schemeClr val="tx1"/>
                </a:solidFill>
              </a:rPr>
              <a:t>a survey on recertification practices in </a:t>
            </a:r>
            <a:r>
              <a:rPr lang="en-US" dirty="0" smtClean="0">
                <a:solidFill>
                  <a:schemeClr val="tx1"/>
                </a:solidFill>
              </a:rPr>
              <a:t>October 2016.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goal of this survey </a:t>
            </a:r>
            <a:r>
              <a:rPr lang="en-US" dirty="0" smtClean="0">
                <a:solidFill>
                  <a:schemeClr val="tx1"/>
                </a:solidFill>
              </a:rPr>
              <a:t>was </a:t>
            </a:r>
            <a:r>
              <a:rPr lang="en-US" dirty="0">
                <a:solidFill>
                  <a:schemeClr val="tx1"/>
                </a:solidFill>
              </a:rPr>
              <a:t>to obtain a sizable response such that analyses can be conducted to identify differences in practices across key characteristics of certifying </a:t>
            </a:r>
            <a:r>
              <a:rPr lang="en-US" dirty="0" smtClean="0">
                <a:solidFill>
                  <a:schemeClr val="tx1"/>
                </a:solidFill>
              </a:rPr>
              <a:t>programs.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survey was delivered electronically to the ATP Certification and Licensure mailing list.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63155" y="1676400"/>
            <a:ext cx="3977640" cy="1676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Business and Credentialing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Contributed </a:t>
            </a:r>
            <a:r>
              <a:rPr lang="en-US" dirty="0">
                <a:solidFill>
                  <a:schemeClr val="tx1"/>
                </a:solidFill>
              </a:rPr>
              <a:t>questions for inclusion in the Recertification subcommittee survey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0063302"/>
              </p:ext>
            </p:extLst>
          </p:nvPr>
        </p:nvGraphicFramePr>
        <p:xfrm>
          <a:off x="5923552" y="3352800"/>
          <a:ext cx="2456845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46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3804257"/>
              </p:ext>
            </p:extLst>
          </p:nvPr>
        </p:nvGraphicFramePr>
        <p:xfrm>
          <a:off x="381000" y="3048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9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2" y="320040"/>
            <a:ext cx="7640037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Recertification and Renewal Subcommittee Survey Summary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61" y="1752600"/>
            <a:ext cx="7335238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Recertification subcommittee </a:t>
            </a:r>
            <a:r>
              <a:rPr lang="en-US" dirty="0"/>
              <a:t>with input from the Business of Certification </a:t>
            </a:r>
            <a:r>
              <a:rPr lang="en-US" dirty="0" smtClean="0"/>
              <a:t>subcommittee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Delivered via Survey Monkey to all members of the Certification and Licensure Division</a:t>
            </a:r>
          </a:p>
          <a:p>
            <a:pPr>
              <a:spcAft>
                <a:spcPts val="1200"/>
              </a:spcAft>
            </a:pPr>
            <a:r>
              <a:rPr lang="en-US" dirty="0"/>
              <a:t>Active between October 1, 2016 and February 1, 2017.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Survey to be opened again soon.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36 </a:t>
            </a:r>
            <a:r>
              <a:rPr lang="en-US" dirty="0" smtClean="0"/>
              <a:t>members responded.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5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Summary (cont.)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16237" cy="42672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Topics included: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Industry/Field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motivation for credential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</a:t>
            </a:r>
            <a:r>
              <a:rPr lang="en-US" sz="2400" dirty="0" smtClean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Recertification/Renewal</a:t>
            </a:r>
            <a:endParaRPr lang="en-US" sz="2400" dirty="0">
              <a:solidFill>
                <a:srgbClr val="791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Self-Assessment, Continuing Ed, or something else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Trends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other than the credential</a:t>
            </a:r>
          </a:p>
          <a:p>
            <a:pPr lvl="1"/>
            <a:r>
              <a:rPr lang="en-US" sz="2400" dirty="0">
                <a:solidFill>
                  <a:srgbClr val="79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engagement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Survey Summary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391400" cy="3429000"/>
          </a:xfrm>
        </p:spPr>
        <p:txBody>
          <a:bodyPr/>
          <a:lstStyle/>
          <a:p>
            <a:r>
              <a:rPr lang="en-US" b="1" dirty="0"/>
              <a:t>For copies of the </a:t>
            </a:r>
            <a:r>
              <a:rPr lang="en-US" b="1" dirty="0" smtClean="0"/>
              <a:t>results, please </a:t>
            </a:r>
            <a:r>
              <a:rPr lang="en-US" b="1" dirty="0" smtClean="0"/>
              <a:t>contact:</a:t>
            </a:r>
            <a:endParaRPr lang="en-US" b="1" dirty="0"/>
          </a:p>
          <a:p>
            <a:endParaRPr lang="en-US" dirty="0"/>
          </a:p>
          <a:p>
            <a:pPr marL="432185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Amin Saiar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amin@psionline.com</a:t>
            </a:r>
            <a:r>
              <a:rPr lang="en-US" sz="2400" dirty="0"/>
              <a:t>)</a:t>
            </a:r>
          </a:p>
          <a:p>
            <a:pPr marL="432185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Michael Peabody </a:t>
            </a: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mpeabody@theabfm.org</a:t>
            </a:r>
            <a:r>
              <a:rPr lang="en-US" sz="2400" dirty="0" smtClean="0"/>
              <a:t>)</a:t>
            </a:r>
          </a:p>
          <a:p>
            <a:pPr marL="432185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Kevin Bradley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kbradley@humrro.org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6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1343364"/>
              </p:ext>
            </p:extLst>
          </p:nvPr>
        </p:nvGraphicFramePr>
        <p:xfrm>
          <a:off x="457200" y="2286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3" y="228600"/>
            <a:ext cx="6477988" cy="990600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Accessibility/Accommodations Subcommittee</a:t>
            </a:r>
            <a:endParaRPr lang="en-US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69B62-6D23-4602-9253-F4F312F8CEF1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DDCCD-3443-445B-9496-1BD3DE62B83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599" y="1828800"/>
            <a:ext cx="7772401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Issues/Projects for 2017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§"/>
            </a:pPr>
            <a:r>
              <a:rPr lang="en-US" sz="3000" b="1" dirty="0" smtClean="0"/>
              <a:t>The </a:t>
            </a:r>
            <a:r>
              <a:rPr lang="en-US" sz="3000" b="1" dirty="0"/>
              <a:t>Fire Alarm Syndrome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b="1" dirty="0" smtClean="0"/>
              <a:t>The </a:t>
            </a:r>
            <a:r>
              <a:rPr lang="en-US" sz="3100" b="1" dirty="0"/>
              <a:t>Perils of the “Approve Everything” </a:t>
            </a:r>
            <a:r>
              <a:rPr lang="en-US" sz="3100" b="1" dirty="0" smtClean="0"/>
              <a:t> Model</a:t>
            </a:r>
            <a:endParaRPr lang="en-US" sz="3100" b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506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3" y="320040"/>
            <a:ext cx="6477988" cy="822960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Accessibility/Accommodations Subcommittee</a:t>
            </a:r>
            <a:endParaRPr lang="en-US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69B62-6D23-4602-9253-F4F312F8CEF1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DDCCD-3443-445B-9496-1BD3DE62B83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2963" y="1143000"/>
            <a:ext cx="8021038" cy="5486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sz="3000" b="1" dirty="0"/>
              <a:t>1. The Fire Alarm Syndrome</a:t>
            </a:r>
          </a:p>
          <a:p>
            <a:r>
              <a:rPr lang="en-US" sz="2600" dirty="0"/>
              <a:t>Most organizations (except the largest) do not want to devote a lot of time, $, or labor into dealing with a hypothetical problem in advance.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When an accommodations situation escalates into a crisis, there is significant legal and business risk if the situation is not handled properly.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Organizations need help developing strategies for dealing with escalations </a:t>
            </a:r>
            <a:r>
              <a:rPr lang="en-US" sz="2600" b="1" dirty="0"/>
              <a:t>before they become crises.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0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3" y="320039"/>
            <a:ext cx="6477988" cy="899161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Accessibility/Accommodations Subcommittee</a:t>
            </a:r>
            <a:endParaRPr lang="en-US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69B62-6D23-4602-9253-F4F312F8CEF1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DDCCD-3443-445B-9496-1BD3DE62B83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628" y="1447800"/>
            <a:ext cx="8021038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900" b="1" dirty="0"/>
              <a:t>2. The Perils of the “Approve Everything” Model</a:t>
            </a:r>
          </a:p>
          <a:p>
            <a:pPr marL="0" indent="0">
              <a:buNone/>
            </a:pPr>
            <a:endParaRPr lang="en-US" sz="1050" b="1" dirty="0"/>
          </a:p>
          <a:p>
            <a:pPr>
              <a:lnSpc>
                <a:spcPct val="120000"/>
              </a:lnSpc>
            </a:pPr>
            <a:r>
              <a:rPr lang="en-US" sz="3200" dirty="0"/>
              <a:t>Some organizations believe that the "safest" approach to handling accommodations requests is to just approve everything and anything. 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While this approach may-- at least on the surface-- reduce legal risk, other risks may be increased, including </a:t>
            </a:r>
            <a:r>
              <a:rPr lang="en-US" sz="3200" b="1" dirty="0"/>
              <a:t>test security risks, test validity risks, and business risks</a:t>
            </a:r>
            <a:r>
              <a:rPr lang="en-US" sz="3200" dirty="0"/>
              <a:t>.  These other risks can themselves increase legal risk. 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Organizations need to fully appreciate </a:t>
            </a:r>
            <a:r>
              <a:rPr lang="en-US" sz="3200" b="1" dirty="0"/>
              <a:t>all</a:t>
            </a:r>
            <a:r>
              <a:rPr lang="en-US" sz="3200" dirty="0"/>
              <a:t> of the risks of this Model, not only the legal risks.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10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Outgoing Division Chair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2963" y="1676400"/>
            <a:ext cx="8021038" cy="4800600"/>
          </a:xfrm>
        </p:spPr>
        <p:txBody>
          <a:bodyPr/>
          <a:lstStyle/>
          <a:p>
            <a:r>
              <a:rPr lang="en-US" dirty="0" smtClean="0"/>
              <a:t>A huge thank you to Ada Woo for her service to the Certification and Licensure Division!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64D7AF-18ED-4A5A-BE2E-361C5A4745AC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3162300"/>
            <a:ext cx="1981199" cy="18288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828800" y="3429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Ada Woo, PhD</a:t>
            </a:r>
          </a:p>
          <a:p>
            <a:pPr lvl="0"/>
            <a:r>
              <a:rPr lang="en-US" dirty="0"/>
              <a:t>Director of Measurement and Testing</a:t>
            </a:r>
          </a:p>
          <a:p>
            <a:pPr lvl="0"/>
            <a:r>
              <a:rPr lang="en-US" dirty="0"/>
              <a:t>(National Council of State Boards of Nursing)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8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3" y="320040"/>
            <a:ext cx="6477988" cy="822960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Accessibility/Accommodations Subcommittee</a:t>
            </a:r>
            <a:endParaRPr lang="en-US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63" y="1371600"/>
            <a:ext cx="8021038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dirty="0"/>
              <a:t>“The Fire Alarm Syndrome” &amp; “The Perils of the Approve Everything Model”: </a:t>
            </a:r>
            <a:r>
              <a:rPr lang="en-US" sz="2700" b="1" i="1" dirty="0"/>
              <a:t>Work in Progress</a:t>
            </a:r>
          </a:p>
          <a:p>
            <a:pPr marL="0" indent="0">
              <a:buNone/>
            </a:pPr>
            <a:endParaRPr lang="en-US" sz="2200" b="1" dirty="0"/>
          </a:p>
          <a:p>
            <a:pPr>
              <a:spcAft>
                <a:spcPts val="300"/>
              </a:spcAft>
            </a:pPr>
            <a:r>
              <a:rPr lang="en-US" sz="2200" dirty="0"/>
              <a:t>Outlines of each problem– and strategies for avoiding the problem– are already </a:t>
            </a:r>
            <a:r>
              <a:rPr lang="en-US" sz="2200" dirty="0" smtClean="0"/>
              <a:t>drafted.</a:t>
            </a:r>
            <a:endParaRPr lang="en-US" sz="2200" dirty="0"/>
          </a:p>
          <a:p>
            <a:pPr>
              <a:spcAft>
                <a:spcPts val="300"/>
              </a:spcAft>
            </a:pPr>
            <a:endParaRPr lang="en-US" sz="2200" dirty="0"/>
          </a:p>
          <a:p>
            <a:pPr>
              <a:spcAft>
                <a:spcPts val="300"/>
              </a:spcAft>
            </a:pPr>
            <a:r>
              <a:rPr lang="en-US" sz="2200" dirty="0"/>
              <a:t>Solicit input from C/L </a:t>
            </a:r>
            <a:r>
              <a:rPr lang="en-US" sz="2200" dirty="0" smtClean="0"/>
              <a:t>Division.</a:t>
            </a:r>
            <a:endParaRPr lang="en-US" sz="2200" dirty="0"/>
          </a:p>
          <a:p>
            <a:pPr marL="0" indent="0">
              <a:spcAft>
                <a:spcPts val="300"/>
              </a:spcAft>
              <a:buNone/>
            </a:pPr>
            <a:endParaRPr lang="en-US" sz="2200" dirty="0"/>
          </a:p>
          <a:p>
            <a:pPr>
              <a:spcAft>
                <a:spcPts val="300"/>
              </a:spcAft>
            </a:pPr>
            <a:r>
              <a:rPr lang="en-US" sz="2200" dirty="0"/>
              <a:t>Present both topics at ICE and solicit </a:t>
            </a:r>
            <a:r>
              <a:rPr lang="en-US" sz="2200" dirty="0" smtClean="0"/>
              <a:t>input.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Accessibility &amp; Accommodations Subcommittee to flesh out the outlines for Whitepapers, and/or ATP 2018 </a:t>
            </a:r>
            <a:r>
              <a:rPr lang="en-US" sz="2200" dirty="0" smtClean="0"/>
              <a:t>presentations.</a:t>
            </a: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69B62-6D23-4602-9253-F4F312F8CEF1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DDCCD-3443-445B-9496-1BD3DE62B83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6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1752600"/>
            <a:ext cx="7239001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Thoughts?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	Questions?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		Ideas?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			Want to help?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69B62-6D23-4602-9253-F4F312F8CEF1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2/28/2017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DDCCD-3443-445B-9496-1BD3DE62B83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80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320040"/>
            <a:ext cx="6153151" cy="73152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8" y="1592580"/>
            <a:ext cx="7696201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Overview of ATP Structure and Divisions</a:t>
            </a:r>
          </a:p>
          <a:p>
            <a:pPr>
              <a:lnSpc>
                <a:spcPct val="150000"/>
              </a:lnSpc>
            </a:pPr>
            <a:r>
              <a:rPr lang="en-US" dirty="0"/>
              <a:t>2017 Division Leadership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2017 </a:t>
            </a:r>
            <a:r>
              <a:rPr lang="en-US" dirty="0" smtClean="0"/>
              <a:t>Innovations Featured </a:t>
            </a:r>
            <a:r>
              <a:rPr lang="en-US" dirty="0"/>
              <a:t>C/L </a:t>
            </a:r>
            <a:r>
              <a:rPr lang="en-US" dirty="0" smtClean="0"/>
              <a:t>Speakers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Division Subcommittees and </a:t>
            </a:r>
            <a:r>
              <a:rPr lang="en-US" dirty="0" smtClean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Presentation by Recertification and Renewal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Presentation by Accessibility and Accommodations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Discussion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820737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ATP’</a:t>
            </a:r>
            <a:r>
              <a:rPr lang="en-US" altLang="ja-JP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Structure</a:t>
            </a:r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was created to allow both large and small testing companies to sit down together at a round table to work out the challenges that face the testing community as a whole - across different sizes and interest areas…and now among countries and even continents.</a:t>
            </a:r>
          </a:p>
        </p:txBody>
      </p:sp>
      <p:pic>
        <p:nvPicPr>
          <p:cNvPr id="14339" name="Picture 1" descr="IMG_0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772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696675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0010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ATP’s Membership is Comprised of Four Regional Divisions…</a:t>
            </a:r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i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</a:t>
            </a:r>
          </a:p>
          <a:p>
            <a:pPr algn="ctr" eaLnBrk="1" hangingPunct="1">
              <a:buFontTx/>
              <a:buNone/>
            </a:pPr>
            <a:endParaRPr lang="en-US" altLang="en-US" sz="54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657377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Five Practice Area Divisions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6705600" cy="3962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Certification/Licensure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Industrial/Organizational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Skills</a:t>
            </a:r>
          </a:p>
        </p:txBody>
      </p:sp>
    </p:spTree>
    <p:extLst>
      <p:ext uri="{BB962C8B-B14F-4D97-AF65-F5344CB8AC3E}">
        <p14:creationId xmlns:p14="http://schemas.microsoft.com/office/powerpoint/2010/main" val="4131815978"/>
      </p:ext>
    </p:extLst>
  </p:cSld>
  <p:clrMapOvr>
    <a:masterClrMapping/>
  </p:clrMapOvr>
  <p:transition spd="slow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6478588" cy="73025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2017 Division Leadership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2011240"/>
              </p:ext>
            </p:extLst>
          </p:nvPr>
        </p:nvGraphicFramePr>
        <p:xfrm>
          <a:off x="1089667" y="1143000"/>
          <a:ext cx="696466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4E4122D-D870-4208-AB4F-64DCB94E926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2" y="320040"/>
            <a:ext cx="6954237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2017 Innovations C/L Division Featured Speakers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962" y="1676400"/>
            <a:ext cx="3977640" cy="47953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Changing the Design of Examinee Score Reports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Rebecca Lipner, American </a:t>
            </a:r>
            <a:r>
              <a:rPr lang="en-US" dirty="0">
                <a:solidFill>
                  <a:schemeClr val="tx1"/>
                </a:solidFill>
              </a:rPr>
              <a:t>Board of Internal </a:t>
            </a:r>
            <a:r>
              <a:rPr lang="en-US" dirty="0" smtClean="0">
                <a:solidFill>
                  <a:schemeClr val="tx1"/>
                </a:solidFill>
              </a:rPr>
              <a:t>Medicine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Bradley </a:t>
            </a:r>
            <a:r>
              <a:rPr lang="en-US" dirty="0">
                <a:solidFill>
                  <a:schemeClr val="tx1"/>
                </a:solidFill>
              </a:rPr>
              <a:t>Brossman, American Board of Internal </a:t>
            </a:r>
            <a:r>
              <a:rPr lang="en-US" dirty="0" smtClean="0">
                <a:solidFill>
                  <a:schemeClr val="tx1"/>
                </a:solidFill>
              </a:rPr>
              <a:t>Medicine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9:30-10:30am Monday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Trailblazer A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155" y="1676400"/>
            <a:ext cx="3980845" cy="48851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Implementing Automated Item Generation in a Large-scale Medical Licensing Examination Program: Lessons Learned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 </a:t>
            </a:r>
            <a:r>
              <a:rPr lang="en-US" dirty="0">
                <a:solidFill>
                  <a:schemeClr val="tx1"/>
                </a:solidFill>
              </a:rPr>
              <a:t>Gierl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i="1" dirty="0">
                <a:solidFill>
                  <a:schemeClr val="tx1"/>
                </a:solidFill>
              </a:rPr>
              <a:t>University of </a:t>
            </a:r>
            <a:r>
              <a:rPr lang="en-US" i="1" dirty="0" smtClean="0">
                <a:solidFill>
                  <a:schemeClr val="tx1"/>
                </a:solidFill>
              </a:rPr>
              <a:t>Alberta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Andre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smtClean="0">
                <a:solidFill>
                  <a:schemeClr val="tx1"/>
                </a:solidFill>
              </a:rPr>
              <a:t>Champlain,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Medical </a:t>
            </a:r>
            <a:r>
              <a:rPr lang="en-US" i="1" dirty="0">
                <a:solidFill>
                  <a:schemeClr val="tx1"/>
                </a:solidFill>
              </a:rPr>
              <a:t>Council of </a:t>
            </a:r>
            <a:r>
              <a:rPr lang="en-US" i="1" dirty="0" smtClean="0">
                <a:solidFill>
                  <a:schemeClr val="tx1"/>
                </a:solidFill>
              </a:rPr>
              <a:t>Canada</a:t>
            </a:r>
          </a:p>
          <a:p>
            <a:pPr marL="432185" lvl="1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4:30-5:30pm Tuesday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Trailblazer C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2" y="320040"/>
            <a:ext cx="7868637" cy="73152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Division Subcommittees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599" y="1524000"/>
            <a:ext cx="7391401" cy="4953000"/>
          </a:xfrm>
        </p:spPr>
        <p:txBody>
          <a:bodyPr>
            <a:normAutofit/>
          </a:bodyPr>
          <a:lstStyle/>
          <a:p>
            <a:r>
              <a:rPr lang="en-US" dirty="0"/>
              <a:t>Accessibility and </a:t>
            </a:r>
            <a:r>
              <a:rPr lang="en-US" dirty="0" smtClean="0"/>
              <a:t>Accommodation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– presentation on projects for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Credentialing Technology</a:t>
            </a:r>
          </a:p>
          <a:p>
            <a:endParaRPr lang="en-US" dirty="0" smtClean="0"/>
          </a:p>
          <a:p>
            <a:r>
              <a:rPr lang="en-US" dirty="0" smtClean="0"/>
              <a:t>Delivery and Administration</a:t>
            </a:r>
          </a:p>
          <a:p>
            <a:endParaRPr lang="en-US" dirty="0" smtClean="0"/>
          </a:p>
          <a:p>
            <a:r>
              <a:rPr lang="en-US" dirty="0" smtClean="0"/>
              <a:t>Low Volume Exams</a:t>
            </a:r>
          </a:p>
          <a:p>
            <a:endParaRPr lang="en-US" dirty="0" smtClean="0"/>
          </a:p>
          <a:p>
            <a:r>
              <a:rPr lang="en-US" dirty="0" smtClean="0"/>
              <a:t>Recertification and Renewal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Business and </a:t>
            </a:r>
            <a:r>
              <a:rPr lang="en-US" dirty="0" smtClean="0">
                <a:solidFill>
                  <a:schemeClr val="tx1"/>
                </a:solidFill>
              </a:rPr>
              <a:t>Credentialing Subcommittee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Recertification Subcommittee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Presentation on combined committee work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822</Words>
  <Application>Microsoft Office PowerPoint</Application>
  <PresentationFormat>On-screen Show (4:3)</PresentationFormat>
  <Paragraphs>202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MS PGothic</vt:lpstr>
      <vt:lpstr>MS PGothic</vt:lpstr>
      <vt:lpstr>Arial</vt:lpstr>
      <vt:lpstr>Arial Black</vt:lpstr>
      <vt:lpstr>Arial Narrow</vt:lpstr>
      <vt:lpstr>Brush Script MT</vt:lpstr>
      <vt:lpstr>Calibri</vt:lpstr>
      <vt:lpstr>Calibri Light</vt:lpstr>
      <vt:lpstr>Century Gothic</vt:lpstr>
      <vt:lpstr>Impact</vt:lpstr>
      <vt:lpstr>Times</vt:lpstr>
      <vt:lpstr>Verdana</vt:lpstr>
      <vt:lpstr>Wingdings</vt:lpstr>
      <vt:lpstr>Office Theme</vt:lpstr>
      <vt:lpstr>Blank Presentation</vt:lpstr>
      <vt:lpstr>Certification and Licensure Division</vt:lpstr>
      <vt:lpstr>Outgoing Division Chair</vt:lpstr>
      <vt:lpstr>Agenda</vt:lpstr>
      <vt:lpstr>ATP’s Structure</vt:lpstr>
      <vt:lpstr>ATP’s Membership is Comprised of Four Regional Divisions…</vt:lpstr>
      <vt:lpstr>…and Five Practice Area Divisions</vt:lpstr>
      <vt:lpstr>2017 Division Leadership</vt:lpstr>
      <vt:lpstr>2017 Innovations C/L Division Featured Speakers</vt:lpstr>
      <vt:lpstr>Current Division Subcommittees</vt:lpstr>
      <vt:lpstr>Subcommittee Accomplishments in 2016</vt:lpstr>
      <vt:lpstr>2016 Accomplishments (cont.)</vt:lpstr>
      <vt:lpstr>PowerPoint Presentation</vt:lpstr>
      <vt:lpstr>Recertification and Renewal Subcommittee Survey Summary</vt:lpstr>
      <vt:lpstr>Survey Summary (cont.)</vt:lpstr>
      <vt:lpstr>Survey Summary (cont.)</vt:lpstr>
      <vt:lpstr>PowerPoint Presentation</vt:lpstr>
      <vt:lpstr>Accessibility/Accommodations Subcommittee</vt:lpstr>
      <vt:lpstr>Accessibility/Accommodations Subcommittee</vt:lpstr>
      <vt:lpstr>Accessibility/Accommodations Subcommittee</vt:lpstr>
      <vt:lpstr>Accessibility/Accommodations Subcommittee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Dawn Gibas</cp:lastModifiedBy>
  <cp:revision>107</cp:revision>
  <dcterms:created xsi:type="dcterms:W3CDTF">2014-11-14T13:58:02Z</dcterms:created>
  <dcterms:modified xsi:type="dcterms:W3CDTF">2017-02-28T15:58:42Z</dcterms:modified>
</cp:coreProperties>
</file>